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79" r:id="rId1"/>
    <p:sldMasterId id="2147483792" r:id="rId2"/>
  </p:sldMasterIdLst>
  <p:notesMasterIdLst>
    <p:notesMasterId r:id="rId10"/>
  </p:notesMasterIdLst>
  <p:handoutMasterIdLst>
    <p:handoutMasterId r:id="rId11"/>
  </p:handoutMasterIdLst>
  <p:sldIdLst>
    <p:sldId id="1263" r:id="rId3"/>
    <p:sldId id="1269" r:id="rId4"/>
    <p:sldId id="1265" r:id="rId5"/>
    <p:sldId id="1270" r:id="rId6"/>
    <p:sldId id="1266" r:id="rId7"/>
    <p:sldId id="1268" r:id="rId8"/>
    <p:sldId id="1267" r:id="rId9"/>
  </p:sldIdLst>
  <p:sldSz cx="9144000" cy="6858000" type="screen4x3"/>
  <p:notesSz cx="6858000" cy="9296400"/>
  <p:custDataLst>
    <p:tags r:id="rId12"/>
  </p:custDataLst>
  <p:defaultTextStyle>
    <a:defPPr>
      <a:defRPr lang="en-US"/>
    </a:defPPr>
    <a:lvl1pPr algn="l" rtl="0" fontAlgn="base">
      <a:lnSpc>
        <a:spcPct val="90000"/>
      </a:lnSpc>
      <a:spcBef>
        <a:spcPct val="0"/>
      </a:spcBef>
      <a:spcAft>
        <a:spcPct val="0"/>
      </a:spcAft>
      <a:buClr>
        <a:srgbClr val="0E99EE"/>
      </a:buClr>
      <a:buFont typeface="Webdings" pitchFamily="18" charset="2"/>
      <a:buChar char="4"/>
      <a:defRPr sz="3200" b="1" kern="1200">
        <a:solidFill>
          <a:schemeClr val="tx2"/>
        </a:solidFill>
        <a:latin typeface="Arial Narrow" pitchFamily="34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0"/>
      </a:spcBef>
      <a:spcAft>
        <a:spcPct val="0"/>
      </a:spcAft>
      <a:buClr>
        <a:srgbClr val="0E99EE"/>
      </a:buClr>
      <a:buFont typeface="Webdings" pitchFamily="18" charset="2"/>
      <a:buChar char="4"/>
      <a:defRPr sz="3200" b="1" kern="1200">
        <a:solidFill>
          <a:schemeClr val="tx2"/>
        </a:solidFill>
        <a:latin typeface="Arial Narrow" pitchFamily="34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0"/>
      </a:spcBef>
      <a:spcAft>
        <a:spcPct val="0"/>
      </a:spcAft>
      <a:buClr>
        <a:srgbClr val="0E99EE"/>
      </a:buClr>
      <a:buFont typeface="Webdings" pitchFamily="18" charset="2"/>
      <a:buChar char="4"/>
      <a:defRPr sz="3200" b="1" kern="1200">
        <a:solidFill>
          <a:schemeClr val="tx2"/>
        </a:solidFill>
        <a:latin typeface="Arial Narrow" pitchFamily="34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0"/>
      </a:spcBef>
      <a:spcAft>
        <a:spcPct val="0"/>
      </a:spcAft>
      <a:buClr>
        <a:srgbClr val="0E99EE"/>
      </a:buClr>
      <a:buFont typeface="Webdings" pitchFamily="18" charset="2"/>
      <a:buChar char="4"/>
      <a:defRPr sz="3200" b="1" kern="1200">
        <a:solidFill>
          <a:schemeClr val="tx2"/>
        </a:solidFill>
        <a:latin typeface="Arial Narrow" pitchFamily="34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0"/>
      </a:spcBef>
      <a:spcAft>
        <a:spcPct val="0"/>
      </a:spcAft>
      <a:buClr>
        <a:srgbClr val="0E99EE"/>
      </a:buClr>
      <a:buFont typeface="Webdings" pitchFamily="18" charset="2"/>
      <a:buChar char="4"/>
      <a:defRPr sz="3200" b="1" kern="1200">
        <a:solidFill>
          <a:schemeClr val="tx2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2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2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2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2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FF"/>
    <a:srgbClr val="FFFFFF"/>
    <a:srgbClr val="385400"/>
    <a:srgbClr val="CCFF33"/>
    <a:srgbClr val="334C00"/>
    <a:srgbClr val="99CC00"/>
    <a:srgbClr val="3399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6" autoAdjust="0"/>
    <p:restoredTop sz="67189" autoAdjust="0"/>
  </p:normalViewPr>
  <p:slideViewPr>
    <p:cSldViewPr>
      <p:cViewPr varScale="1">
        <p:scale>
          <a:sx n="55" d="100"/>
          <a:sy n="55" d="100"/>
        </p:scale>
        <p:origin x="-2179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040" y="-96"/>
      </p:cViewPr>
      <p:guideLst>
        <p:guide orient="horz" pos="2928"/>
        <p:guide pos="2160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ChangeArrowheads="1"/>
          </p:cNvSpPr>
          <p:nvPr/>
        </p:nvSpPr>
        <p:spPr bwMode="auto">
          <a:xfrm>
            <a:off x="3238500" y="8604250"/>
            <a:ext cx="5429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12" tIns="45609" rIns="91212" bIns="45609">
            <a:spAutoFit/>
          </a:bodyPr>
          <a:lstStyle/>
          <a:p>
            <a:pPr algn="ctr" defTabSz="906463" eaLnBrk="0" hangingPunct="0">
              <a:lnSpc>
                <a:spcPct val="100000"/>
              </a:lnSpc>
              <a:buClrTx/>
              <a:buFontTx/>
              <a:buNone/>
            </a:pPr>
            <a:endParaRPr lang="en-US" sz="1200" b="0">
              <a:solidFill>
                <a:schemeClr val="tx1"/>
              </a:solidFill>
              <a:latin typeface="Arial" pitchFamily="34" charset="0"/>
            </a:endParaRPr>
          </a:p>
          <a:p>
            <a:pPr algn="ctr" defTabSz="906463" eaLnBrk="0" hangingPunct="0">
              <a:lnSpc>
                <a:spcPct val="100000"/>
              </a:lnSpc>
              <a:buClrTx/>
              <a:buFontTx/>
              <a:buNone/>
            </a:pPr>
            <a:endParaRPr lang="en-US" sz="12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John Zink Company Background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VC106 Vapor Control Systems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29A4D2B9-4079-4124-A8F5-0BBC486FA2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712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4838"/>
            <a:ext cx="5029200" cy="418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5041" tIns="28308" rIns="55041" bIns="28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23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70000" y="781050"/>
            <a:ext cx="4319588" cy="3240088"/>
          </a:xfrm>
          <a:prstGeom prst="rect">
            <a:avLst/>
          </a:prstGeom>
          <a:noFill/>
          <a:ln w="12699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Introduction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VC106 Vapor Control Systems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22453DC9-39A8-41F0-A67D-A8A0709AB0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220467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defTabSz="561975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280988" algn="l" defTabSz="561975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561975" algn="l" defTabSz="561975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846138" algn="l" defTabSz="561975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127125" algn="l" defTabSz="561975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8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1pPr>
            <a:lvl2pPr marL="742950" indent="-285750"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E99EE"/>
              </a:buClr>
              <a:buFont typeface="Webdings" pitchFamily="18" charset="2"/>
              <a:buChar char="4"/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E99EE"/>
              </a:buClr>
              <a:buFont typeface="Webdings" pitchFamily="18" charset="2"/>
              <a:buChar char="4"/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E99EE"/>
              </a:buClr>
              <a:buFont typeface="Webdings" pitchFamily="18" charset="2"/>
              <a:buChar char="4"/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E99EE"/>
              </a:buClr>
              <a:buFont typeface="Webdings" pitchFamily="18" charset="2"/>
              <a:buChar char="4"/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t>Introduction</a:t>
            </a:r>
          </a:p>
        </p:txBody>
      </p:sp>
      <p:sp>
        <p:nvSpPr>
          <p:cNvPr id="31747" name="Rectangle 9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1pPr>
            <a:lvl2pPr marL="742950" indent="-285750"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E99EE"/>
              </a:buClr>
              <a:buFont typeface="Webdings" pitchFamily="18" charset="2"/>
              <a:buChar char="4"/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E99EE"/>
              </a:buClr>
              <a:buFont typeface="Webdings" pitchFamily="18" charset="2"/>
              <a:buChar char="4"/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E99EE"/>
              </a:buClr>
              <a:buFont typeface="Webdings" pitchFamily="18" charset="2"/>
              <a:buChar char="4"/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E99EE"/>
              </a:buClr>
              <a:buFont typeface="Webdings" pitchFamily="18" charset="2"/>
              <a:buChar char="4"/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t>VC106 Vapor Control Systems</a:t>
            </a:r>
          </a:p>
        </p:txBody>
      </p:sp>
      <p:sp>
        <p:nvSpPr>
          <p:cNvPr id="31748" name="Rectangle 10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1pPr>
            <a:lvl2pPr marL="742950" indent="-285750"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E99EE"/>
              </a:buClr>
              <a:buFont typeface="Webdings" pitchFamily="18" charset="2"/>
              <a:buChar char="4"/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E99EE"/>
              </a:buClr>
              <a:buFont typeface="Webdings" pitchFamily="18" charset="2"/>
              <a:buChar char="4"/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E99EE"/>
              </a:buClr>
              <a:buFont typeface="Webdings" pitchFamily="18" charset="2"/>
              <a:buChar char="4"/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E99EE"/>
              </a:buClr>
              <a:buFont typeface="Webdings" pitchFamily="18" charset="2"/>
              <a:buChar char="4"/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fld id="{F05BE577-76AC-4796-8802-1533328825B8}" type="slidenum"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pPr/>
              <a:t>1</a:t>
            </a:fld>
            <a:endParaRPr 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17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ln/>
        </p:spPr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4416425"/>
            <a:ext cx="4419600" cy="41830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Consists of a firebox containing anywhere from 1 to several rows of tubes.</a:t>
            </a:r>
          </a:p>
          <a:p>
            <a:r>
              <a:rPr lang="en-US" dirty="0" smtClean="0"/>
              <a:t>Process gas flows downward through the catalyst filled tubes.</a:t>
            </a:r>
          </a:p>
          <a:p>
            <a:r>
              <a:rPr lang="en-US" dirty="0" smtClean="0"/>
              <a:t>Burners are located in between the tube rows in the top of the firebox &amp; are located at one level (above grade).</a:t>
            </a:r>
          </a:p>
          <a:p>
            <a:r>
              <a:rPr lang="en-US" dirty="0" smtClean="0"/>
              <a:t>Tubes are heated by radiation from the flames, flue gas and some convective effects.</a:t>
            </a:r>
          </a:p>
          <a:p>
            <a:r>
              <a:rPr lang="en-US" dirty="0" smtClean="0"/>
              <a:t>Process gas and flue gas flow is co-current with both exiting at the bottom of the firebox (allows for rapid heating of the hydrocarbon steam mixture).</a:t>
            </a:r>
          </a:p>
          <a:p>
            <a:r>
              <a:rPr lang="en-US" dirty="0" smtClean="0"/>
              <a:t>Additional heat recovery takes place in the convection section which is typically located at grade.</a:t>
            </a:r>
          </a:p>
          <a:p>
            <a:r>
              <a:rPr lang="en-US" dirty="0" smtClean="0"/>
              <a:t>This type of furnace arrangement can accommodate small to very large capacities within a single firebox.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VC106 Vapor Control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453DC9-39A8-41F0-A67D-A8A0709AB0C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244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Side fired reformer consists of catalyst tubes positioned in a single row along the centerline of the firebox.</a:t>
            </a:r>
          </a:p>
          <a:p>
            <a:r>
              <a:rPr lang="en-US" dirty="0" smtClean="0"/>
              <a:t>Due to the layout, this type of furnace arrangement results in a long narrow firebox.</a:t>
            </a:r>
          </a:p>
          <a:p>
            <a:r>
              <a:rPr lang="en-US" dirty="0" smtClean="0"/>
              <a:t>Burners are located at multiple levels on the two sidewalls of the firebox and evenly distributed over the entire wall.</a:t>
            </a:r>
          </a:p>
          <a:p>
            <a:r>
              <a:rPr lang="en-US" dirty="0" smtClean="0"/>
              <a:t>Tubes are heated by radiation from the walls, flue gas and, to a small extent, convective effects.</a:t>
            </a:r>
          </a:p>
          <a:p>
            <a:r>
              <a:rPr lang="en-US" dirty="0" smtClean="0"/>
              <a:t>Process gas flow through the catalyst tubes is downward while the flue gas flow is upward.</a:t>
            </a:r>
          </a:p>
          <a:p>
            <a:r>
              <a:rPr lang="en-US" dirty="0" smtClean="0"/>
              <a:t>For large capacities, it is common to have multiple fireboxes located side by side sharing a common inlet distribution and outlet collection system &amp; waste heat recovery section.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VC106 Vapor Control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453DC9-39A8-41F0-A67D-A8A0709AB0C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954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refinement of the sidewall fired reformer in that many of the salient features previously described are similar, but with 2 major differences:</a:t>
            </a:r>
          </a:p>
          <a:p>
            <a:pPr lvl="1"/>
            <a:r>
              <a:rPr lang="en-US" dirty="0" smtClean="0"/>
              <a:t>number of burners</a:t>
            </a:r>
          </a:p>
          <a:p>
            <a:pPr lvl="1"/>
            <a:r>
              <a:rPr lang="en-US" dirty="0" smtClean="0"/>
              <a:t>type of burners</a:t>
            </a:r>
          </a:p>
          <a:p>
            <a:r>
              <a:rPr lang="en-US" dirty="0" smtClean="0"/>
              <a:t>Typically uses 2 levels of firing &amp; therefore results in fewer burners for a given capacity.</a:t>
            </a:r>
          </a:p>
          <a:p>
            <a:r>
              <a:rPr lang="en-US" dirty="0" smtClean="0"/>
              <a:t>Primary objective is to allow a controlled temperature profile along the length of the tube.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VC106 Vapor Control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453DC9-39A8-41F0-A67D-A8A0709AB0C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947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 userDrawn="1"/>
        </p:nvSpPr>
        <p:spPr>
          <a:xfrm rot="16200000">
            <a:off x="3600450" y="19050"/>
            <a:ext cx="3505200" cy="7581900"/>
          </a:xfrm>
          <a:prstGeom prst="round2SameRect">
            <a:avLst/>
          </a:prstGeom>
          <a:solidFill>
            <a:srgbClr val="F3901D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5949" y="2743200"/>
            <a:ext cx="6934200" cy="1812925"/>
          </a:xfrm>
        </p:spPr>
        <p:txBody>
          <a:bodyPr>
            <a:normAutofit/>
          </a:bodyPr>
          <a:lstStyle>
            <a:lvl1pPr>
              <a:defRPr sz="44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3200400" y="457200"/>
            <a:ext cx="6096000" cy="5334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3600" b="0">
                <a:solidFill>
                  <a:schemeClr val="bg1"/>
                </a:solidFill>
                <a:latin typeface="Franklin Gothic Medium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1930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124200" y="762000"/>
            <a:ext cx="6248400" cy="838200"/>
          </a:xfrm>
          <a:prstGeom prst="roundRect">
            <a:avLst/>
          </a:prstGeom>
          <a:solidFill>
            <a:srgbClr val="F3901D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FF"/>
              </a:buCl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971800" y="304800"/>
            <a:ext cx="6553200" cy="838200"/>
          </a:xfrm>
          <a:prstGeom prst="roundRect">
            <a:avLst/>
          </a:prstGeom>
          <a:solidFill>
            <a:srgbClr val="0093D0"/>
          </a:solidFill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FF"/>
              </a:buCl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276600" y="1143000"/>
            <a:ext cx="5486400" cy="3302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  <a:latin typeface="Franklin Gothic Medium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457200" y="6324600"/>
            <a:ext cx="2895600" cy="365125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buClrTx/>
              <a:buFontTx/>
              <a:buNone/>
              <a:defRPr sz="800">
                <a:solidFill>
                  <a:prstClr val="black"/>
                </a:solidFill>
                <a:latin typeface="Arial Narrow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buClrTx/>
              <a:buFontTx/>
              <a:buNone/>
              <a:defRPr sz="1000">
                <a:solidFill>
                  <a:prstClr val="black"/>
                </a:solidFill>
                <a:latin typeface="Arial Narrow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F827876-CBE9-4763-B234-9854AE43C3A5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882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2378075"/>
            <a:ext cx="6934200" cy="1812925"/>
          </a:xfrm>
        </p:spPr>
        <p:txBody>
          <a:bodyPr>
            <a:normAutofit/>
          </a:bodyPr>
          <a:lstStyle>
            <a:lvl1pPr>
              <a:defRPr sz="44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64031" y="4495800"/>
            <a:ext cx="5710518" cy="7620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75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124200" y="762000"/>
            <a:ext cx="6248400" cy="838200"/>
          </a:xfrm>
          <a:prstGeom prst="roundRect">
            <a:avLst/>
          </a:prstGeom>
          <a:solidFill>
            <a:srgbClr val="F3901D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FF"/>
              </a:buCl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971800" y="304800"/>
            <a:ext cx="6553200" cy="838200"/>
          </a:xfrm>
          <a:prstGeom prst="roundRect">
            <a:avLst/>
          </a:prstGeom>
          <a:solidFill>
            <a:srgbClr val="0093D0"/>
          </a:solidFill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FF"/>
              </a:buCl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276600" y="1143000"/>
            <a:ext cx="5486400" cy="3302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  <a:latin typeface="Franklin Gothic Medium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5388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13" y="206375"/>
            <a:ext cx="8175625" cy="585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6750" y="1228725"/>
            <a:ext cx="4013200" cy="4829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32350" y="1228725"/>
            <a:ext cx="4014788" cy="23383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32350" y="3719513"/>
            <a:ext cx="4014788" cy="2338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67738" y="6608763"/>
            <a:ext cx="339725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BC8AC-882E-4D31-BFEA-8C5826174706}" type="slidenum">
              <a:rPr lang="en-US"/>
              <a:pPr>
                <a:defRPr/>
              </a:pPr>
              <a:t>‹#›</a:t>
            </a:fld>
            <a:endParaRPr lang="en-US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45114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13" y="206375"/>
            <a:ext cx="8175625" cy="585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6750" y="1228725"/>
            <a:ext cx="4013200" cy="23383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66750" y="3719513"/>
            <a:ext cx="4013200" cy="2338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>
          <a:xfrm>
            <a:off x="4832350" y="1228725"/>
            <a:ext cx="4014788" cy="4829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67738" y="6608763"/>
            <a:ext cx="339725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55AE7-04B8-4853-B15F-B9896CDEAA57}" type="slidenum">
              <a:rPr lang="en-US"/>
              <a:pPr>
                <a:defRPr/>
              </a:pPr>
              <a:t>‹#›</a:t>
            </a:fld>
            <a:endParaRPr lang="en-US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54779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71513" y="206375"/>
            <a:ext cx="8175625" cy="585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6750" y="1228725"/>
            <a:ext cx="4013200" cy="23383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32350" y="1228725"/>
            <a:ext cx="4014788" cy="23383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66750" y="3719513"/>
            <a:ext cx="4013200" cy="2338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32350" y="3719513"/>
            <a:ext cx="4014788" cy="2338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67738" y="6608763"/>
            <a:ext cx="339725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E70F5-E46D-41BB-A8C5-3A5FDAC9D776}" type="slidenum">
              <a:rPr lang="en-US"/>
              <a:pPr>
                <a:defRPr/>
              </a:pPr>
              <a:t>‹#›</a:t>
            </a:fld>
            <a:endParaRPr lang="en-US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25472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13" y="206375"/>
            <a:ext cx="8175625" cy="585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6750" y="1228725"/>
            <a:ext cx="4013200" cy="23383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66750" y="3719513"/>
            <a:ext cx="4013200" cy="2338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832350" y="1228725"/>
            <a:ext cx="4014788" cy="4829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67738" y="6608763"/>
            <a:ext cx="339725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50EB60-8666-4351-81FA-283C88A20681}" type="slidenum">
              <a:rPr lang="en-US"/>
              <a:pPr>
                <a:defRPr/>
              </a:pPr>
              <a:t>‹#›</a:t>
            </a:fld>
            <a:endParaRPr lang="en-US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58501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13" y="206375"/>
            <a:ext cx="8175625" cy="585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66750" y="1228725"/>
            <a:ext cx="8180388" cy="23383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750" y="3719513"/>
            <a:ext cx="8180388" cy="2338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67738" y="6608763"/>
            <a:ext cx="339725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61480-D75C-4D79-8B4C-5C98A31B6F12}" type="slidenum">
              <a:rPr lang="en-US"/>
              <a:pPr>
                <a:defRPr/>
              </a:pPr>
              <a:t>‹#›</a:t>
            </a:fld>
            <a:endParaRPr lang="en-US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499130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FF556-B7AE-4F5D-AFB2-E79173998DD9}" type="datetimeFigureOut">
              <a:rPr lang="en-US"/>
              <a:pPr>
                <a:defRPr/>
              </a:pPr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9AEAF-41DA-4D76-80D8-47B2E6EF39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2700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1B4F-629E-4AFB-BFDC-53828C5D31FB}" type="datetimeFigureOut">
              <a:rPr lang="en-US"/>
              <a:pPr>
                <a:defRPr/>
              </a:pPr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73EE1-6C37-4525-B879-F3F19D120E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437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6062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95FA1-234E-4D88-9461-6962496042F1}" type="datetimeFigureOut">
              <a:rPr lang="en-US"/>
              <a:pPr>
                <a:defRPr/>
              </a:pPr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C0AE2-3B14-4B3C-A731-C0972FBE2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7866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A67B7-C9EA-4F2B-8FE0-E51B69824CC7}" type="datetimeFigureOut">
              <a:rPr lang="en-US"/>
              <a:pPr>
                <a:defRPr/>
              </a:pPr>
              <a:t>3/22/2013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B7C0D-45EE-499A-9460-B74CB2EFE1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9563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ECDDC-0C51-41BC-AB3C-BC913FCCD38B}" type="datetimeFigureOut">
              <a:rPr lang="en-US"/>
              <a:pPr>
                <a:defRPr/>
              </a:pPr>
              <a:t>3/22/2013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35F4E-1979-4A19-B2E2-398F6DF3B0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2422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B67F9-5B19-449C-A84B-FBE6A1A2E647}" type="datetimeFigureOut">
              <a:rPr lang="en-US"/>
              <a:pPr>
                <a:defRPr/>
              </a:pPr>
              <a:t>3/22/2013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9FD9A-4330-4CD9-BF45-6098F2D480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1943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6441B-7A47-4EDE-A9D3-00E20B723D78}" type="datetimeFigureOut">
              <a:rPr lang="en-US"/>
              <a:pPr>
                <a:defRPr/>
              </a:pPr>
              <a:t>3/22/2013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9BB8-47A6-4F16-90A8-590CEE076E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3909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1EBD9-78A4-455E-8775-BED7864AAAE6}" type="datetimeFigureOut">
              <a:rPr lang="en-US"/>
              <a:pPr>
                <a:defRPr/>
              </a:pPr>
              <a:t>3/22/2013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1F12C-6D51-4B7E-9BD8-867CDD48A9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846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1C8D2-4C83-4710-BBC8-B2413351D107}" type="datetimeFigureOut">
              <a:rPr lang="en-US"/>
              <a:pPr>
                <a:defRPr/>
              </a:pPr>
              <a:t>3/22/2013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63BCA-48C3-482A-8318-5DD2717D28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6666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19675-1CE3-4AEC-B47F-5B0E3AE7C5D8}" type="datetimeFigureOut">
              <a:rPr lang="en-US"/>
              <a:pPr>
                <a:defRPr/>
              </a:pPr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FABD4-18BD-4F53-906E-6878417B29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2107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FE3E6-0604-4DCF-9324-4B166A1FBA8D}" type="datetimeFigureOut">
              <a:rPr lang="en-US"/>
              <a:pPr>
                <a:defRPr/>
              </a:pPr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5A57C-6FA8-45C2-B765-36DFCE4E57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562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031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275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909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1" y="457200"/>
            <a:ext cx="5943600" cy="57430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66750" y="1228445"/>
            <a:ext cx="4020705" cy="4829735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clip art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26000" y="1228445"/>
            <a:ext cx="4020705" cy="482973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911616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1" y="457200"/>
            <a:ext cx="6019800" cy="57430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66750" y="1228445"/>
            <a:ext cx="8179955" cy="4829735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4193673689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 userDrawn="1"/>
        </p:nvSpPr>
        <p:spPr>
          <a:xfrm rot="16200000">
            <a:off x="5791200" y="-1797050"/>
            <a:ext cx="838200" cy="5867400"/>
          </a:xfrm>
          <a:prstGeom prst="round2SameRect">
            <a:avLst/>
          </a:prstGeom>
          <a:solidFill>
            <a:srgbClr val="F3901D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ound Same Side Corner Rectangle 5"/>
          <p:cNvSpPr/>
          <p:nvPr userDrawn="1"/>
        </p:nvSpPr>
        <p:spPr>
          <a:xfrm rot="16200000">
            <a:off x="5715000" y="-2292350"/>
            <a:ext cx="838200" cy="6019800"/>
          </a:xfrm>
          <a:prstGeom prst="round2SameRect">
            <a:avLst/>
          </a:prstGeom>
          <a:solidFill>
            <a:srgbClr val="0093D0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276600" y="1143000"/>
            <a:ext cx="5486400" cy="3302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  <a:latin typeface="Franklin Gothic Medium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81000" y="17526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770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379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 Same Side Corner Rectangle 12"/>
          <p:cNvSpPr/>
          <p:nvPr userDrawn="1"/>
        </p:nvSpPr>
        <p:spPr>
          <a:xfrm rot="16200000">
            <a:off x="5715000" y="-2279650"/>
            <a:ext cx="838200" cy="6019800"/>
          </a:xfrm>
          <a:prstGeom prst="round2SameRect">
            <a:avLst/>
          </a:prstGeom>
          <a:solidFill>
            <a:srgbClr val="0093D0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3124200" y="304800"/>
            <a:ext cx="6019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Box 8"/>
          <p:cNvSpPr txBox="1">
            <a:spLocks noChangeArrowheads="1"/>
          </p:cNvSpPr>
          <p:nvPr/>
        </p:nvSpPr>
        <p:spPr bwMode="auto">
          <a:xfrm>
            <a:off x="463550" y="6515100"/>
            <a:ext cx="2319338" cy="216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1pPr>
            <a:lvl2pPr marL="742950" indent="-285750"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E99EE"/>
              </a:buClr>
              <a:buFont typeface="Webdings" pitchFamily="18" charset="2"/>
              <a:buChar char="4"/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E99EE"/>
              </a:buClr>
              <a:buFont typeface="Webdings" pitchFamily="18" charset="2"/>
              <a:buChar char="4"/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E99EE"/>
              </a:buClr>
              <a:buFont typeface="Webdings" pitchFamily="18" charset="2"/>
              <a:buChar char="4"/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E99EE"/>
              </a:buClr>
              <a:buFont typeface="Webdings" pitchFamily="18" charset="2"/>
              <a:buChar char="4"/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sz="900" dirty="0" smtClean="0">
                <a:solidFill>
                  <a:srgbClr val="7F7F7F"/>
                </a:solidFill>
              </a:rPr>
              <a:t>©2013 John Zink Company, LLC</a:t>
            </a:r>
          </a:p>
        </p:txBody>
      </p:sp>
      <p:sp>
        <p:nvSpPr>
          <p:cNvPr id="1030" name="TextBox 9"/>
          <p:cNvSpPr txBox="1">
            <a:spLocks noChangeArrowheads="1"/>
          </p:cNvSpPr>
          <p:nvPr/>
        </p:nvSpPr>
        <p:spPr bwMode="auto">
          <a:xfrm>
            <a:off x="6805613" y="6515100"/>
            <a:ext cx="19050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1pPr>
            <a:lvl2pPr marL="742950" indent="-285750"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3200" b="1">
                <a:solidFill>
                  <a:schemeClr val="tx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E99EE"/>
              </a:buClr>
              <a:buFont typeface="Webdings" pitchFamily="18" charset="2"/>
              <a:buChar char="4"/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E99EE"/>
              </a:buClr>
              <a:buFont typeface="Webdings" pitchFamily="18" charset="2"/>
              <a:buChar char="4"/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E99EE"/>
              </a:buClr>
              <a:buFont typeface="Webdings" pitchFamily="18" charset="2"/>
              <a:buChar char="4"/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E99EE"/>
              </a:buClr>
              <a:buFont typeface="Webdings" pitchFamily="18" charset="2"/>
              <a:buChar char="4"/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algn="r" eaLnBrk="1" hangingPunct="1">
              <a:buFont typeface="Webdings" pitchFamily="18" charset="2"/>
              <a:buNone/>
              <a:defRPr/>
            </a:pPr>
            <a:fld id="{9A206FE1-7035-4678-A0B8-8EE56418C19F}" type="slidenum">
              <a:rPr lang="en-US" sz="900" smtClean="0">
                <a:solidFill>
                  <a:srgbClr val="7F7F7F"/>
                </a:solidFill>
                <a:latin typeface="Times New Roman" pitchFamily="18" charset="0"/>
              </a:rPr>
              <a:pPr algn="r" eaLnBrk="1" hangingPunct="1">
                <a:buFont typeface="Webdings" pitchFamily="18" charset="2"/>
                <a:buNone/>
                <a:defRPr/>
              </a:pPr>
              <a:t>‹#›</a:t>
            </a:fld>
            <a:endParaRPr lang="en-US" sz="900" smtClean="0">
              <a:solidFill>
                <a:srgbClr val="7F7F7F"/>
              </a:solidFill>
              <a:latin typeface="Times New Roman" pitchFamily="18" charset="0"/>
            </a:endParaRPr>
          </a:p>
        </p:txBody>
      </p:sp>
      <p:sp>
        <p:nvSpPr>
          <p:cNvPr id="1031" name="Rectangle 15"/>
          <p:cNvSpPr>
            <a:spLocks noChangeArrowheads="1"/>
          </p:cNvSpPr>
          <p:nvPr userDrawn="1"/>
        </p:nvSpPr>
        <p:spPr bwMode="auto">
          <a:xfrm>
            <a:off x="0" y="64770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32" name="Picture 3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311150"/>
            <a:ext cx="20129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59" r:id="rId2"/>
    <p:sldLayoutId id="2147483860" r:id="rId3"/>
    <p:sldLayoutId id="2147483861" r:id="rId4"/>
    <p:sldLayoutId id="2147483862" r:id="rId5"/>
    <p:sldLayoutId id="2147483877" r:id="rId6"/>
    <p:sldLayoutId id="2147483878" r:id="rId7"/>
    <p:sldLayoutId id="2147483879" r:id="rId8"/>
    <p:sldLayoutId id="2147483863" r:id="rId9"/>
    <p:sldLayoutId id="2147483880" r:id="rId10"/>
    <p:sldLayoutId id="2147483864" r:id="rId11"/>
    <p:sldLayoutId id="2147483881" r:id="rId12"/>
    <p:sldLayoutId id="2147483882" r:id="rId13"/>
    <p:sldLayoutId id="2147483883" r:id="rId14"/>
    <p:sldLayoutId id="2147483884" r:id="rId15"/>
    <p:sldLayoutId id="2147483885" r:id="rId16"/>
    <p:sldLayoutId id="2147483886" r:id="rId1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Franklin Gothic Medium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93D0"/>
        </a:buClr>
        <a:buSzPct val="86000"/>
        <a:buFont typeface="Franklin Gothic Book" pitchFamily="34" charset="0"/>
        <a:buChar char="►"/>
        <a:defRPr lang="en-US" sz="3200" kern="1200" dirty="0">
          <a:solidFill>
            <a:schemeClr val="tx1"/>
          </a:solidFill>
          <a:latin typeface="Franklin Gothic Book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3901D"/>
        </a:buClr>
        <a:buSzPct val="86000"/>
        <a:buFont typeface="Franklin Gothic Book" pitchFamily="34" charset="0"/>
        <a:buChar char="►"/>
        <a:defRPr lang="en-US" sz="2800" kern="1200" dirty="0">
          <a:solidFill>
            <a:schemeClr val="tx1"/>
          </a:solidFill>
          <a:latin typeface="Franklin Gothic Book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DC63F"/>
        </a:buClr>
        <a:buSzPct val="86000"/>
        <a:buFont typeface="Franklin Gothic Book" pitchFamily="34" charset="0"/>
        <a:buChar char="►"/>
        <a:defRPr lang="en-US" sz="2400" kern="1200" dirty="0">
          <a:solidFill>
            <a:schemeClr val="tx1"/>
          </a:solidFill>
          <a:latin typeface="Franklin Gothic Book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93D0"/>
        </a:buClr>
        <a:buSzPct val="86000"/>
        <a:buFont typeface="Franklin Gothic Book" pitchFamily="34" charset="0"/>
        <a:buChar char="►"/>
        <a:defRPr lang="en-US" sz="2000" kern="1200" dirty="0">
          <a:solidFill>
            <a:schemeClr val="tx1"/>
          </a:solidFill>
          <a:latin typeface="Franklin Gothic Book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93D0"/>
        </a:buClr>
        <a:buSzPct val="86000"/>
        <a:buFont typeface="Franklin Gothic Book" pitchFamily="34" charset="0"/>
        <a:buChar char="►"/>
        <a:defRPr lang="en-US" sz="2000" kern="1200" dirty="0">
          <a:solidFill>
            <a:schemeClr val="tx1"/>
          </a:solidFill>
          <a:latin typeface="Franklin Gothic Book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718469-BD5B-46E7-A924-ED54515EF9A9}" type="datetimeFigureOut">
              <a:rPr lang="en-US"/>
              <a:pPr>
                <a:defRPr/>
              </a:pPr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F6F20B3-D422-4889-99A4-4CCC982308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209800" y="2743200"/>
            <a:ext cx="6934200" cy="18129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VC106	Vapor Control 			Systems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		John Zink Company 		Background</a:t>
            </a:r>
          </a:p>
        </p:txBody>
      </p:sp>
      <p:sp>
        <p:nvSpPr>
          <p:cNvPr id="3" name="Rectangle 2"/>
          <p:cNvSpPr/>
          <p:nvPr/>
        </p:nvSpPr>
        <p:spPr>
          <a:xfrm>
            <a:off x="6008688" y="2962275"/>
            <a:ext cx="3135312" cy="3908425"/>
          </a:xfrm>
          <a:prstGeom prst="rect">
            <a:avLst/>
          </a:prstGeom>
          <a:solidFill>
            <a:srgbClr val="8DC63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008688" y="0"/>
            <a:ext cx="3135312" cy="2971800"/>
          </a:xfrm>
          <a:prstGeom prst="rect">
            <a:avLst/>
          </a:prstGeom>
          <a:solidFill>
            <a:srgbClr val="F3901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2971800"/>
            <a:ext cx="6008688" cy="3898900"/>
          </a:xfrm>
          <a:prstGeom prst="rect">
            <a:avLst/>
          </a:prstGeom>
          <a:solidFill>
            <a:srgbClr val="0093D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11113" y="1828800"/>
            <a:ext cx="6019801" cy="1143000"/>
          </a:xfrm>
          <a:prstGeom prst="rect">
            <a:avLst/>
          </a:prstGeom>
          <a:solidFill>
            <a:srgbClr val="8DC63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4343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9" r="4367"/>
          <a:stretch>
            <a:fillRect/>
          </a:stretch>
        </p:blipFill>
        <p:spPr bwMode="auto">
          <a:xfrm>
            <a:off x="1389063" y="1828800"/>
            <a:ext cx="5578475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28"/>
          <a:stretch>
            <a:fillRect/>
          </a:stretch>
        </p:blipFill>
        <p:spPr bwMode="auto">
          <a:xfrm>
            <a:off x="17463" y="-457200"/>
            <a:ext cx="9164637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 Same Side Corner Rectangle 9"/>
          <p:cNvSpPr/>
          <p:nvPr/>
        </p:nvSpPr>
        <p:spPr>
          <a:xfrm rot="5400000">
            <a:off x="3937794" y="-2882107"/>
            <a:ext cx="647700" cy="8545513"/>
          </a:xfrm>
          <a:prstGeom prst="round2SameRect">
            <a:avLst/>
          </a:prstGeom>
          <a:solidFill>
            <a:srgbClr val="8DC63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27794" y="975150"/>
            <a:ext cx="82677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en-US" sz="4800" b="0" spc="30" dirty="0" smtClean="0">
                <a:solidFill>
                  <a:prstClr val="white"/>
                </a:solidFill>
                <a:latin typeface="Franklin Gothic Medium" pitchFamily="34" charset="0"/>
                <a:cs typeface="Arial" pitchFamily="34" charset="0"/>
              </a:rPr>
              <a:t>Reforming Furnaces</a:t>
            </a:r>
            <a:endParaRPr lang="en-US" sz="4800" b="0" spc="30" dirty="0">
              <a:solidFill>
                <a:prstClr val="white"/>
              </a:solidFill>
              <a:latin typeface="Franklin Gothic Medium" pitchFamily="34" charset="0"/>
              <a:cs typeface="Arial" pitchFamily="34" charset="0"/>
            </a:endParaRPr>
          </a:p>
        </p:txBody>
      </p:sp>
      <p:pic>
        <p:nvPicPr>
          <p:cNvPr id="14348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6538"/>
            <a:ext cx="156686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Top-Fired Reformer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Consists </a:t>
            </a:r>
            <a:r>
              <a:rPr lang="en-US" dirty="0"/>
              <a:t>of a firebox containing anywhere from </a:t>
            </a:r>
            <a:r>
              <a:rPr lang="en-US" dirty="0" smtClean="0"/>
              <a:t>1 </a:t>
            </a:r>
            <a:r>
              <a:rPr lang="en-US" dirty="0"/>
              <a:t>to several rows of </a:t>
            </a:r>
            <a:r>
              <a:rPr lang="en-US" dirty="0" smtClean="0"/>
              <a:t>tubes</a:t>
            </a:r>
          </a:p>
          <a:p>
            <a:r>
              <a:rPr lang="en-US" dirty="0" smtClean="0"/>
              <a:t>Process </a:t>
            </a:r>
            <a:r>
              <a:rPr lang="en-US" dirty="0"/>
              <a:t>gas flows downward through the catalyst filled </a:t>
            </a:r>
            <a:r>
              <a:rPr lang="en-US" dirty="0" smtClean="0"/>
              <a:t>tubes</a:t>
            </a:r>
          </a:p>
          <a:p>
            <a:r>
              <a:rPr lang="en-US" dirty="0" smtClean="0"/>
              <a:t>Burners </a:t>
            </a:r>
            <a:r>
              <a:rPr lang="en-US" dirty="0"/>
              <a:t>are located in between the tube rows in the top of the firebox </a:t>
            </a:r>
            <a:r>
              <a:rPr lang="en-US" dirty="0" smtClean="0"/>
              <a:t>&amp; are </a:t>
            </a:r>
            <a:r>
              <a:rPr lang="en-US" dirty="0"/>
              <a:t>located at one </a:t>
            </a:r>
            <a:r>
              <a:rPr lang="en-US" dirty="0" smtClean="0"/>
              <a:t>level (above grade)</a:t>
            </a:r>
          </a:p>
          <a:p>
            <a:r>
              <a:rPr lang="en-US" dirty="0" smtClean="0"/>
              <a:t>Tubes </a:t>
            </a:r>
            <a:r>
              <a:rPr lang="en-US" dirty="0"/>
              <a:t>are heated by radiation from the flames, flue gas and some convective </a:t>
            </a:r>
            <a:r>
              <a:rPr lang="en-US" dirty="0" smtClean="0"/>
              <a:t>effects</a:t>
            </a:r>
          </a:p>
          <a:p>
            <a:r>
              <a:rPr lang="en-US" dirty="0" smtClean="0"/>
              <a:t>Process </a:t>
            </a:r>
            <a:r>
              <a:rPr lang="en-US" dirty="0"/>
              <a:t>gas and flue gas flow is co-current with both exiting at the bottom of the </a:t>
            </a:r>
            <a:r>
              <a:rPr lang="en-US" dirty="0" smtClean="0"/>
              <a:t>firebox (allows </a:t>
            </a:r>
            <a:r>
              <a:rPr lang="en-US" dirty="0"/>
              <a:t>for rapid heating of the hydrocarbon steam </a:t>
            </a:r>
            <a:r>
              <a:rPr lang="en-US" dirty="0" smtClean="0"/>
              <a:t>mixture)</a:t>
            </a:r>
          </a:p>
          <a:p>
            <a:r>
              <a:rPr lang="en-US" dirty="0" smtClean="0"/>
              <a:t>Additional </a:t>
            </a:r>
            <a:r>
              <a:rPr lang="en-US" dirty="0"/>
              <a:t>heat recovery takes place in the convection section which is typically located at </a:t>
            </a:r>
            <a:r>
              <a:rPr lang="en-US" dirty="0" smtClean="0"/>
              <a:t>grade</a:t>
            </a:r>
          </a:p>
          <a:p>
            <a:r>
              <a:rPr lang="en-US" dirty="0" smtClean="0"/>
              <a:t>This </a:t>
            </a:r>
            <a:r>
              <a:rPr lang="en-US" dirty="0"/>
              <a:t>type of furnace arrangement can accommodate small to very large capacities within a single </a:t>
            </a:r>
            <a:r>
              <a:rPr lang="en-US" dirty="0" smtClean="0"/>
              <a:t>firebox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9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Top-Fired Reformer</a:t>
            </a:r>
            <a:endParaRPr lang="en-US" dirty="0"/>
          </a:p>
        </p:txBody>
      </p:sp>
      <p:pic>
        <p:nvPicPr>
          <p:cNvPr id="3" name="Picture 2" descr="downfired_iso"/>
          <p:cNvPicPr>
            <a:picLocks noChangeAspect="1"/>
          </p:cNvPicPr>
          <p:nvPr/>
        </p:nvPicPr>
        <p:blipFill>
          <a:blip r:embed="rId3" cstate="print"/>
          <a:srcRect l="3879" r="2910" b="2554"/>
          <a:stretch>
            <a:fillRect/>
          </a:stretch>
        </p:blipFill>
        <p:spPr bwMode="auto">
          <a:xfrm>
            <a:off x="2209800" y="1295400"/>
            <a:ext cx="4267200" cy="5096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28600" y="3733800"/>
            <a:ext cx="14959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0" dirty="0" smtClean="0">
                <a:solidFill>
                  <a:srgbClr val="FF00FF"/>
                </a:solidFill>
              </a:rPr>
              <a:t>Catalyst-filled</a:t>
            </a:r>
            <a:br>
              <a:rPr lang="en-US" sz="2000" b="0" dirty="0" smtClean="0">
                <a:solidFill>
                  <a:srgbClr val="FF00FF"/>
                </a:solidFill>
              </a:rPr>
            </a:br>
            <a:r>
              <a:rPr lang="en-US" sz="2000" b="0" dirty="0" smtClean="0">
                <a:solidFill>
                  <a:srgbClr val="FF00FF"/>
                </a:solidFill>
              </a:rPr>
              <a:t>process tube</a:t>
            </a:r>
            <a:br>
              <a:rPr lang="en-US" sz="2000" b="0" dirty="0" smtClean="0">
                <a:solidFill>
                  <a:srgbClr val="FF00FF"/>
                </a:solidFill>
              </a:rPr>
            </a:br>
            <a:r>
              <a:rPr lang="en-US" sz="2000" b="0" dirty="0" smtClean="0">
                <a:solidFill>
                  <a:srgbClr val="FF00FF"/>
                </a:solidFill>
              </a:rPr>
              <a:t>(typical)</a:t>
            </a:r>
            <a:endParaRPr lang="en-US" sz="2000" b="0" dirty="0">
              <a:solidFill>
                <a:srgbClr val="FF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41342" y="2514600"/>
            <a:ext cx="11320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0" dirty="0" err="1" smtClean="0">
                <a:solidFill>
                  <a:srgbClr val="FF00FF"/>
                </a:solidFill>
              </a:rPr>
              <a:t>Downfired</a:t>
            </a:r>
            <a:r>
              <a:rPr lang="en-US" sz="2000" b="0" dirty="0" smtClean="0">
                <a:solidFill>
                  <a:srgbClr val="FF00FF"/>
                </a:solidFill>
              </a:rPr>
              <a:t/>
            </a:r>
            <a:br>
              <a:rPr lang="en-US" sz="2000" b="0" dirty="0" smtClean="0">
                <a:solidFill>
                  <a:srgbClr val="FF00FF"/>
                </a:solidFill>
              </a:rPr>
            </a:br>
            <a:r>
              <a:rPr lang="en-US" sz="2000" b="0" dirty="0" smtClean="0">
                <a:solidFill>
                  <a:srgbClr val="FF00FF"/>
                </a:solidFill>
              </a:rPr>
              <a:t>burner</a:t>
            </a:r>
            <a:br>
              <a:rPr lang="en-US" sz="2000" b="0" dirty="0" smtClean="0">
                <a:solidFill>
                  <a:srgbClr val="FF00FF"/>
                </a:solidFill>
              </a:rPr>
            </a:br>
            <a:r>
              <a:rPr lang="en-US" sz="2000" b="0" dirty="0" smtClean="0">
                <a:solidFill>
                  <a:srgbClr val="FF00FF"/>
                </a:solidFill>
              </a:rPr>
              <a:t>(typical)</a:t>
            </a:r>
            <a:endParaRPr lang="en-US" sz="2000" b="0" dirty="0">
              <a:solidFill>
                <a:srgbClr val="FF00FF"/>
              </a:solidFill>
            </a:endParaRP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>
            <a:off x="5334000" y="2976265"/>
            <a:ext cx="2207342" cy="0"/>
          </a:xfrm>
          <a:prstGeom prst="straightConnector1">
            <a:avLst/>
          </a:prstGeom>
          <a:ln w="254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05684" y="6189569"/>
            <a:ext cx="990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0" dirty="0" smtClean="0">
                <a:solidFill>
                  <a:srgbClr val="FF0000"/>
                </a:solidFill>
              </a:rPr>
              <a:t>Flue gas</a:t>
            </a:r>
            <a:br>
              <a:rPr lang="en-US" sz="2000" b="0" dirty="0" smtClean="0">
                <a:solidFill>
                  <a:srgbClr val="FF0000"/>
                </a:solidFill>
              </a:rPr>
            </a:br>
            <a:r>
              <a:rPr lang="en-US" sz="2000" b="0" dirty="0" smtClean="0">
                <a:solidFill>
                  <a:srgbClr val="FF0000"/>
                </a:solidFill>
              </a:rPr>
              <a:t>exhaust</a:t>
            </a:r>
            <a:endParaRPr lang="en-US" sz="2000" b="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8959084">
            <a:off x="3566596" y="2560804"/>
            <a:ext cx="13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0" dirty="0" smtClean="0">
                <a:solidFill>
                  <a:schemeClr val="bg1"/>
                </a:solidFill>
              </a:rPr>
              <a:t>Process flow</a:t>
            </a:r>
            <a:endParaRPr lang="en-US" sz="2000" b="0" dirty="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3458255" y="1969610"/>
            <a:ext cx="575465" cy="576075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4495800" y="2353660"/>
            <a:ext cx="575465" cy="576075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456785" y="4312315"/>
            <a:ext cx="1" cy="92172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496660" y="4080665"/>
            <a:ext cx="1" cy="92172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4111140" y="5925325"/>
            <a:ext cx="174346" cy="190805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3205736" y="5667263"/>
            <a:ext cx="174346" cy="190805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3074205" y="5618085"/>
            <a:ext cx="618353" cy="611652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stCxn id="4" idx="3"/>
          </p:cNvCxnSpPr>
          <p:nvPr/>
        </p:nvCxnSpPr>
        <p:spPr>
          <a:xfrm>
            <a:off x="1724522" y="4195465"/>
            <a:ext cx="1552078" cy="147935"/>
          </a:xfrm>
          <a:prstGeom prst="straightConnector1">
            <a:avLst/>
          </a:prstGeom>
          <a:ln w="254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220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Side-Fired Reformer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Side </a:t>
            </a:r>
            <a:r>
              <a:rPr lang="en-US" dirty="0"/>
              <a:t>fired reformer </a:t>
            </a:r>
            <a:r>
              <a:rPr lang="en-US" dirty="0" smtClean="0"/>
              <a:t>consists </a:t>
            </a:r>
            <a:r>
              <a:rPr lang="en-US" dirty="0"/>
              <a:t>of catalyst tubes </a:t>
            </a:r>
            <a:r>
              <a:rPr lang="en-US" dirty="0" smtClean="0"/>
              <a:t>positioned </a:t>
            </a:r>
            <a:r>
              <a:rPr lang="en-US" dirty="0"/>
              <a:t>in a single row along the centerline of the </a:t>
            </a:r>
            <a:r>
              <a:rPr lang="en-US" dirty="0" smtClean="0"/>
              <a:t>firebox</a:t>
            </a:r>
          </a:p>
          <a:p>
            <a:r>
              <a:rPr lang="en-US" dirty="0" smtClean="0"/>
              <a:t>Due </a:t>
            </a:r>
            <a:r>
              <a:rPr lang="en-US" dirty="0"/>
              <a:t>to the layout, this type of furnace arrangement results in a long narrow </a:t>
            </a:r>
            <a:r>
              <a:rPr lang="en-US" dirty="0" smtClean="0"/>
              <a:t>firebox</a:t>
            </a:r>
          </a:p>
          <a:p>
            <a:r>
              <a:rPr lang="en-US" dirty="0" smtClean="0"/>
              <a:t>Burners </a:t>
            </a:r>
            <a:r>
              <a:rPr lang="en-US" dirty="0"/>
              <a:t>are located at multiple levels on the two sidewalls of the firebox and evenly distributed over the entire </a:t>
            </a:r>
            <a:r>
              <a:rPr lang="en-US" dirty="0" smtClean="0"/>
              <a:t>wall</a:t>
            </a:r>
          </a:p>
          <a:p>
            <a:r>
              <a:rPr lang="en-US" dirty="0" smtClean="0"/>
              <a:t>Tubes </a:t>
            </a:r>
            <a:r>
              <a:rPr lang="en-US" dirty="0"/>
              <a:t>are heated by radiation from the walls, flue gas and, to a small extent, convective </a:t>
            </a:r>
            <a:r>
              <a:rPr lang="en-US" dirty="0" smtClean="0"/>
              <a:t>effects</a:t>
            </a:r>
          </a:p>
          <a:p>
            <a:r>
              <a:rPr lang="en-US" dirty="0" smtClean="0"/>
              <a:t>Process </a:t>
            </a:r>
            <a:r>
              <a:rPr lang="en-US" dirty="0"/>
              <a:t>gas </a:t>
            </a:r>
            <a:r>
              <a:rPr lang="en-US" dirty="0" smtClean="0"/>
              <a:t>flow </a:t>
            </a:r>
            <a:r>
              <a:rPr lang="en-US" dirty="0"/>
              <a:t>through the catalyst tubes is downward while the flue gas flow is </a:t>
            </a:r>
            <a:r>
              <a:rPr lang="en-US" dirty="0" smtClean="0"/>
              <a:t>upward</a:t>
            </a:r>
          </a:p>
          <a:p>
            <a:r>
              <a:rPr lang="en-US" dirty="0" smtClean="0"/>
              <a:t>For </a:t>
            </a:r>
            <a:r>
              <a:rPr lang="en-US" dirty="0"/>
              <a:t>large capacities, it is common to have multiple fireboxes located side by side sharing a common inlet distribution and outlet collection system </a:t>
            </a:r>
            <a:r>
              <a:rPr lang="en-US" dirty="0" smtClean="0"/>
              <a:t>&amp; waste </a:t>
            </a:r>
            <a:r>
              <a:rPr lang="en-US" dirty="0"/>
              <a:t>heat recovery section</a:t>
            </a:r>
          </a:p>
        </p:txBody>
      </p:sp>
    </p:spTree>
    <p:extLst>
      <p:ext uri="{BB962C8B-B14F-4D97-AF65-F5344CB8AC3E}">
        <p14:creationId xmlns:p14="http://schemas.microsoft.com/office/powerpoint/2010/main" val="156233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Side-Fired Reformer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1329046"/>
            <a:ext cx="3767397" cy="5293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28600" y="3932730"/>
            <a:ext cx="14959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0" dirty="0" smtClean="0">
                <a:solidFill>
                  <a:srgbClr val="FF00FF"/>
                </a:solidFill>
              </a:rPr>
              <a:t>Catalyst-filled</a:t>
            </a:r>
            <a:br>
              <a:rPr lang="en-US" sz="2000" b="0" dirty="0" smtClean="0">
                <a:solidFill>
                  <a:srgbClr val="FF00FF"/>
                </a:solidFill>
              </a:rPr>
            </a:br>
            <a:r>
              <a:rPr lang="en-US" sz="2000" b="0" dirty="0" smtClean="0">
                <a:solidFill>
                  <a:srgbClr val="FF00FF"/>
                </a:solidFill>
              </a:rPr>
              <a:t>process tube</a:t>
            </a:r>
            <a:br>
              <a:rPr lang="en-US" sz="2000" b="0" dirty="0" smtClean="0">
                <a:solidFill>
                  <a:srgbClr val="FF00FF"/>
                </a:solidFill>
              </a:rPr>
            </a:br>
            <a:r>
              <a:rPr lang="en-US" sz="2000" b="0" dirty="0" smtClean="0">
                <a:solidFill>
                  <a:srgbClr val="FF00FF"/>
                </a:solidFill>
              </a:rPr>
              <a:t>(typical)</a:t>
            </a:r>
            <a:endParaRPr lang="en-US" sz="2000" b="0" dirty="0">
              <a:solidFill>
                <a:srgbClr val="FF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83540" y="4080665"/>
            <a:ext cx="10855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0" dirty="0" smtClean="0">
                <a:solidFill>
                  <a:srgbClr val="FF00FF"/>
                </a:solidFill>
              </a:rPr>
              <a:t>Side-fired</a:t>
            </a:r>
            <a:br>
              <a:rPr lang="en-US" sz="2000" b="0" dirty="0" smtClean="0">
                <a:solidFill>
                  <a:srgbClr val="FF00FF"/>
                </a:solidFill>
              </a:rPr>
            </a:br>
            <a:r>
              <a:rPr lang="en-US" sz="2000" b="0" dirty="0" smtClean="0">
                <a:solidFill>
                  <a:srgbClr val="FF00FF"/>
                </a:solidFill>
              </a:rPr>
              <a:t>burner</a:t>
            </a:r>
            <a:br>
              <a:rPr lang="en-US" sz="2000" b="0" dirty="0" smtClean="0">
                <a:solidFill>
                  <a:srgbClr val="FF00FF"/>
                </a:solidFill>
              </a:rPr>
            </a:br>
            <a:r>
              <a:rPr lang="en-US" sz="2000" b="0" dirty="0" smtClean="0">
                <a:solidFill>
                  <a:srgbClr val="FF00FF"/>
                </a:solidFill>
              </a:rPr>
              <a:t>(typical)</a:t>
            </a:r>
            <a:endParaRPr lang="en-US" sz="2000" b="0" dirty="0">
              <a:solidFill>
                <a:srgbClr val="FF00FF"/>
              </a:solidFill>
            </a:endParaRPr>
          </a:p>
        </p:txBody>
      </p:sp>
      <p:cxnSp>
        <p:nvCxnSpPr>
          <p:cNvPr id="6" name="Straight Arrow Connector 5"/>
          <p:cNvCxnSpPr>
            <a:stCxn id="5" idx="1"/>
          </p:cNvCxnSpPr>
          <p:nvPr/>
        </p:nvCxnSpPr>
        <p:spPr>
          <a:xfrm flipH="1">
            <a:off x="4976198" y="4542330"/>
            <a:ext cx="2207342" cy="0"/>
          </a:xfrm>
          <a:prstGeom prst="straightConnector1">
            <a:avLst/>
          </a:prstGeom>
          <a:ln w="254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646005" y="2896420"/>
            <a:ext cx="990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0" dirty="0" smtClean="0">
                <a:solidFill>
                  <a:srgbClr val="FF0000"/>
                </a:solidFill>
              </a:rPr>
              <a:t>Flue gas</a:t>
            </a:r>
            <a:br>
              <a:rPr lang="en-US" sz="2000" b="0" dirty="0" smtClean="0">
                <a:solidFill>
                  <a:srgbClr val="FF0000"/>
                </a:solidFill>
              </a:rPr>
            </a:br>
            <a:r>
              <a:rPr lang="en-US" sz="2000" b="0" dirty="0" smtClean="0">
                <a:solidFill>
                  <a:srgbClr val="FF0000"/>
                </a:solidFill>
              </a:rPr>
              <a:t>exhaust</a:t>
            </a:r>
            <a:endParaRPr lang="en-US" sz="2000" b="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8959084">
            <a:off x="3714416" y="2559950"/>
            <a:ext cx="13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0" dirty="0" smtClean="0">
                <a:solidFill>
                  <a:schemeClr val="bg1"/>
                </a:solidFill>
              </a:rPr>
              <a:t>Process flow</a:t>
            </a:r>
            <a:endParaRPr lang="en-US" sz="2000" b="0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648810" y="3356486"/>
            <a:ext cx="0" cy="87519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4" idx="3"/>
          </p:cNvCxnSpPr>
          <p:nvPr/>
        </p:nvCxnSpPr>
        <p:spPr>
          <a:xfrm flipV="1">
            <a:off x="1724522" y="4080665"/>
            <a:ext cx="2117783" cy="313730"/>
          </a:xfrm>
          <a:prstGeom prst="straightConnector1">
            <a:avLst/>
          </a:prstGeom>
          <a:ln w="254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692557" y="6150337"/>
            <a:ext cx="174346" cy="190805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072735" y="4231676"/>
            <a:ext cx="1" cy="92172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938403" y="2168540"/>
            <a:ext cx="575465" cy="576075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9616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Terrace-Wall Fired Reformer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</a:t>
            </a:r>
            <a:r>
              <a:rPr lang="en-US" dirty="0"/>
              <a:t>refinement of the sidewall fired reformer in that many of the salient features </a:t>
            </a:r>
            <a:r>
              <a:rPr lang="en-US" dirty="0" smtClean="0"/>
              <a:t>previously described are </a:t>
            </a:r>
            <a:r>
              <a:rPr lang="en-US" dirty="0"/>
              <a:t>similar, but with </a:t>
            </a:r>
            <a:r>
              <a:rPr lang="en-US" dirty="0" smtClean="0"/>
              <a:t>2 </a:t>
            </a:r>
            <a:r>
              <a:rPr lang="en-US" dirty="0"/>
              <a:t>major differences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number of burners</a:t>
            </a:r>
          </a:p>
          <a:p>
            <a:pPr lvl="1"/>
            <a:r>
              <a:rPr lang="en-US" dirty="0" smtClean="0"/>
              <a:t>type </a:t>
            </a:r>
            <a:r>
              <a:rPr lang="en-US" dirty="0"/>
              <a:t>of </a:t>
            </a:r>
            <a:r>
              <a:rPr lang="en-US" dirty="0" smtClean="0"/>
              <a:t>burners</a:t>
            </a:r>
          </a:p>
          <a:p>
            <a:r>
              <a:rPr lang="en-US" dirty="0" smtClean="0"/>
              <a:t>Typically </a:t>
            </a:r>
            <a:r>
              <a:rPr lang="en-US" dirty="0"/>
              <a:t>uses </a:t>
            </a:r>
            <a:r>
              <a:rPr lang="en-US" dirty="0" smtClean="0"/>
              <a:t>2 </a:t>
            </a:r>
            <a:r>
              <a:rPr lang="en-US" dirty="0"/>
              <a:t>levels of firing </a:t>
            </a:r>
            <a:r>
              <a:rPr lang="en-US" dirty="0" smtClean="0"/>
              <a:t>&amp; therefore </a:t>
            </a:r>
            <a:r>
              <a:rPr lang="en-US" dirty="0"/>
              <a:t>results in fewer burners for a given </a:t>
            </a:r>
            <a:r>
              <a:rPr lang="en-US" dirty="0" smtClean="0"/>
              <a:t>capacity</a:t>
            </a:r>
          </a:p>
          <a:p>
            <a:r>
              <a:rPr lang="en-US" dirty="0" smtClean="0"/>
              <a:t>Primary </a:t>
            </a:r>
            <a:r>
              <a:rPr lang="en-US" dirty="0"/>
              <a:t>objective </a:t>
            </a:r>
            <a:r>
              <a:rPr lang="en-US" dirty="0" smtClean="0"/>
              <a:t>is </a:t>
            </a:r>
            <a:r>
              <a:rPr lang="en-US" dirty="0"/>
              <a:t>to allow a controlled temperature profile along the length of the tube</a:t>
            </a:r>
          </a:p>
        </p:txBody>
      </p:sp>
    </p:spTree>
    <p:extLst>
      <p:ext uri="{BB962C8B-B14F-4D97-AF65-F5344CB8AC3E}">
        <p14:creationId xmlns:p14="http://schemas.microsoft.com/office/powerpoint/2010/main" val="322100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Terrace-Wall Fired Reformer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339514"/>
            <a:ext cx="3657600" cy="5341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28600" y="3733800"/>
            <a:ext cx="14959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0" dirty="0" smtClean="0">
                <a:solidFill>
                  <a:srgbClr val="FF00FF"/>
                </a:solidFill>
              </a:rPr>
              <a:t>Catalyst-filled</a:t>
            </a:r>
            <a:br>
              <a:rPr lang="en-US" sz="2000" b="0" dirty="0" smtClean="0">
                <a:solidFill>
                  <a:srgbClr val="FF00FF"/>
                </a:solidFill>
              </a:rPr>
            </a:br>
            <a:r>
              <a:rPr lang="en-US" sz="2000" b="0" dirty="0" smtClean="0">
                <a:solidFill>
                  <a:srgbClr val="FF00FF"/>
                </a:solidFill>
              </a:rPr>
              <a:t>process tube</a:t>
            </a:r>
            <a:br>
              <a:rPr lang="en-US" sz="2000" b="0" dirty="0" smtClean="0">
                <a:solidFill>
                  <a:srgbClr val="FF00FF"/>
                </a:solidFill>
              </a:rPr>
            </a:br>
            <a:r>
              <a:rPr lang="en-US" sz="2000" b="0" dirty="0" smtClean="0">
                <a:solidFill>
                  <a:srgbClr val="FF00FF"/>
                </a:solidFill>
              </a:rPr>
              <a:t>(typical)</a:t>
            </a:r>
            <a:endParaRPr lang="en-US" sz="2000" b="0" dirty="0">
              <a:solidFill>
                <a:srgbClr val="FF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83540" y="3881735"/>
            <a:ext cx="9220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0" dirty="0" err="1" smtClean="0">
                <a:solidFill>
                  <a:srgbClr val="FF00FF"/>
                </a:solidFill>
              </a:rPr>
              <a:t>Upfired</a:t>
            </a:r>
            <a:r>
              <a:rPr lang="en-US" sz="2000" b="0" dirty="0" smtClean="0">
                <a:solidFill>
                  <a:srgbClr val="FF00FF"/>
                </a:solidFill>
              </a:rPr>
              <a:t/>
            </a:r>
            <a:br>
              <a:rPr lang="en-US" sz="2000" b="0" dirty="0" smtClean="0">
                <a:solidFill>
                  <a:srgbClr val="FF00FF"/>
                </a:solidFill>
              </a:rPr>
            </a:br>
            <a:r>
              <a:rPr lang="en-US" sz="2000" b="0" dirty="0" smtClean="0">
                <a:solidFill>
                  <a:srgbClr val="FF00FF"/>
                </a:solidFill>
              </a:rPr>
              <a:t>burner</a:t>
            </a:r>
            <a:br>
              <a:rPr lang="en-US" sz="2000" b="0" dirty="0" smtClean="0">
                <a:solidFill>
                  <a:srgbClr val="FF00FF"/>
                </a:solidFill>
              </a:rPr>
            </a:br>
            <a:r>
              <a:rPr lang="en-US" sz="2000" b="0" dirty="0" smtClean="0">
                <a:solidFill>
                  <a:srgbClr val="FF00FF"/>
                </a:solidFill>
              </a:rPr>
              <a:t>(typical)</a:t>
            </a:r>
            <a:endParaRPr lang="en-US" sz="2000" b="0" dirty="0">
              <a:solidFill>
                <a:srgbClr val="FF00FF"/>
              </a:solidFill>
            </a:endParaRPr>
          </a:p>
        </p:txBody>
      </p:sp>
      <p:cxnSp>
        <p:nvCxnSpPr>
          <p:cNvPr id="7" name="Straight Arrow Connector 6"/>
          <p:cNvCxnSpPr>
            <a:stCxn id="6" idx="1"/>
          </p:cNvCxnSpPr>
          <p:nvPr/>
        </p:nvCxnSpPr>
        <p:spPr>
          <a:xfrm flipH="1">
            <a:off x="4976198" y="4343400"/>
            <a:ext cx="2207342" cy="0"/>
          </a:xfrm>
          <a:prstGeom prst="straightConnector1">
            <a:avLst/>
          </a:prstGeom>
          <a:ln w="254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764025" y="2697490"/>
            <a:ext cx="990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0" dirty="0" smtClean="0">
                <a:solidFill>
                  <a:srgbClr val="FF0000"/>
                </a:solidFill>
              </a:rPr>
              <a:t>Flue gas</a:t>
            </a:r>
            <a:br>
              <a:rPr lang="en-US" sz="2000" b="0" dirty="0" smtClean="0">
                <a:solidFill>
                  <a:srgbClr val="FF0000"/>
                </a:solidFill>
              </a:rPr>
            </a:br>
            <a:r>
              <a:rPr lang="en-US" sz="2000" b="0" dirty="0" smtClean="0">
                <a:solidFill>
                  <a:srgbClr val="FF0000"/>
                </a:solidFill>
              </a:rPr>
              <a:t>exhaust</a:t>
            </a:r>
            <a:endParaRPr lang="en-US" sz="2000" b="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8959084">
            <a:off x="3714416" y="2361020"/>
            <a:ext cx="13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0" dirty="0" smtClean="0">
                <a:solidFill>
                  <a:schemeClr val="bg1"/>
                </a:solidFill>
              </a:rPr>
              <a:t>Process flow</a:t>
            </a:r>
            <a:endParaRPr lang="en-US" sz="2000" b="0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513868" y="2929735"/>
            <a:ext cx="0" cy="87519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stCxn id="4" idx="3"/>
          </p:cNvCxnSpPr>
          <p:nvPr/>
        </p:nvCxnSpPr>
        <p:spPr>
          <a:xfrm flipV="1">
            <a:off x="1724522" y="3881735"/>
            <a:ext cx="2117783" cy="313730"/>
          </a:xfrm>
          <a:prstGeom prst="straightConnector1">
            <a:avLst/>
          </a:prstGeom>
          <a:ln w="254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605384" y="6038932"/>
            <a:ext cx="174346" cy="190805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937719" y="4080665"/>
            <a:ext cx="1" cy="92172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938403" y="1969610"/>
            <a:ext cx="575465" cy="576075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3519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RESSPPTPLUGIN" val="ComTec"/>
</p:tagLst>
</file>

<file path=ppt/theme/theme1.xml><?xml version="1.0" encoding="utf-8"?>
<a:theme xmlns:a="http://schemas.openxmlformats.org/drawingml/2006/main" name="2012 Template Upd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2006 JZ Template</Template>
  <TotalTime>137</TotalTime>
  <Pages>15</Pages>
  <Words>674</Words>
  <Application>Microsoft Office PowerPoint</Application>
  <PresentationFormat>On-screen Show (4:3)</PresentationFormat>
  <Paragraphs>68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2012 Template Update</vt:lpstr>
      <vt:lpstr>Custom Design</vt:lpstr>
      <vt:lpstr>VC106 Vapor Control    Systems    John Zink Company   Background</vt:lpstr>
      <vt:lpstr>Top-Fired Reformer</vt:lpstr>
      <vt:lpstr>Top-Fired Reformer</vt:lpstr>
      <vt:lpstr>Side-Fired Reformer</vt:lpstr>
      <vt:lpstr>Side-Fired Reformer</vt:lpstr>
      <vt:lpstr>Terrace-Wall Fired Reformer</vt:lpstr>
      <vt:lpstr>Terrace-Wall Fired Reformer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Vapor Control School</dc:title>
  <dc:subject>KOCH K &amp; JOHN ZINK LOGO ONLY</dc:subject>
  <dc:creator>Gordon, Heather</dc:creator>
  <cp:lastModifiedBy>Charles Baukal</cp:lastModifiedBy>
  <cp:revision>1047</cp:revision>
  <cp:lastPrinted>2005-10-05T17:50:11Z</cp:lastPrinted>
  <dcterms:created xsi:type="dcterms:W3CDTF">1996-09-26T08:19:54Z</dcterms:created>
  <dcterms:modified xsi:type="dcterms:W3CDTF">2013-03-22T22:50:20Z</dcterms:modified>
</cp:coreProperties>
</file>